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83" r:id="rId6"/>
    <p:sldId id="284" r:id="rId7"/>
    <p:sldId id="285" r:id="rId8"/>
    <p:sldId id="286" r:id="rId9"/>
    <p:sldId id="288" r:id="rId10"/>
    <p:sldId id="289" r:id="rId11"/>
    <p:sldId id="293" r:id="rId12"/>
    <p:sldId id="294" r:id="rId13"/>
    <p:sldId id="290" r:id="rId14"/>
    <p:sldId id="291" r:id="rId15"/>
    <p:sldId id="292" r:id="rId16"/>
    <p:sldId id="287" r:id="rId17"/>
    <p:sldId id="295" r:id="rId18"/>
    <p:sldId id="296" r:id="rId19"/>
    <p:sldId id="297" r:id="rId20"/>
    <p:sldId id="298" r:id="rId21"/>
    <p:sldId id="301" r:id="rId22"/>
    <p:sldId id="302" r:id="rId23"/>
    <p:sldId id="303" r:id="rId24"/>
    <p:sldId id="264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00"/>
    <a:srgbClr val="FEE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2426CE-D715-4B44-9675-11FB09EDE882}" v="6" dt="2022-03-15T08:39:37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73"/>
    <p:restoredTop sz="96327"/>
  </p:normalViewPr>
  <p:slideViewPr>
    <p:cSldViewPr snapToGrid="0" snapToObjects="1">
      <p:cViewPr varScale="1">
        <p:scale>
          <a:sx n="88" d="100"/>
          <a:sy n="88" d="100"/>
        </p:scale>
        <p:origin x="60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máček Tomáš" userId="9d41dccd-2e98-4a15-a25d-d92fa426e77f" providerId="ADAL" clId="{F12426CE-D715-4B44-9675-11FB09EDE882}"/>
    <pc:docChg chg="undo custSel delSld modSld">
      <pc:chgData name="Zimáček Tomáš" userId="9d41dccd-2e98-4a15-a25d-d92fa426e77f" providerId="ADAL" clId="{F12426CE-D715-4B44-9675-11FB09EDE882}" dt="2022-03-15T09:02:37.970" v="701" actId="5793"/>
      <pc:docMkLst>
        <pc:docMk/>
      </pc:docMkLst>
      <pc:sldChg chg="modSp mod">
        <pc:chgData name="Zimáček Tomáš" userId="9d41dccd-2e98-4a15-a25d-d92fa426e77f" providerId="ADAL" clId="{F12426CE-D715-4B44-9675-11FB09EDE882}" dt="2022-03-15T08:37:30.709" v="44" actId="20577"/>
        <pc:sldMkLst>
          <pc:docMk/>
          <pc:sldMk cId="2134653494" sldId="256"/>
        </pc:sldMkLst>
        <pc:spChg chg="mod">
          <ac:chgData name="Zimáček Tomáš" userId="9d41dccd-2e98-4a15-a25d-d92fa426e77f" providerId="ADAL" clId="{F12426CE-D715-4B44-9675-11FB09EDE882}" dt="2022-03-15T08:37:17.866" v="30" actId="20577"/>
          <ac:spMkLst>
            <pc:docMk/>
            <pc:sldMk cId="2134653494" sldId="256"/>
            <ac:spMk id="2" creationId="{6A464F62-C66D-7747-AE1D-B98617324826}"/>
          </ac:spMkLst>
        </pc:spChg>
        <pc:spChg chg="mod">
          <ac:chgData name="Zimáček Tomáš" userId="9d41dccd-2e98-4a15-a25d-d92fa426e77f" providerId="ADAL" clId="{F12426CE-D715-4B44-9675-11FB09EDE882}" dt="2022-03-15T08:37:30.709" v="44" actId="20577"/>
          <ac:spMkLst>
            <pc:docMk/>
            <pc:sldMk cId="2134653494" sldId="256"/>
            <ac:spMk id="3" creationId="{A470C84C-FA25-4B48-8EA5-40D03BC15649}"/>
          </ac:spMkLst>
        </pc:spChg>
      </pc:sldChg>
      <pc:sldChg chg="modSp mod">
        <pc:chgData name="Zimáček Tomáš" userId="9d41dccd-2e98-4a15-a25d-d92fa426e77f" providerId="ADAL" clId="{F12426CE-D715-4B44-9675-11FB09EDE882}" dt="2022-03-15T08:50:35.697" v="403" actId="5793"/>
        <pc:sldMkLst>
          <pc:docMk/>
          <pc:sldMk cId="1701272261" sldId="257"/>
        </pc:sldMkLst>
        <pc:spChg chg="mod">
          <ac:chgData name="Zimáček Tomáš" userId="9d41dccd-2e98-4a15-a25d-d92fa426e77f" providerId="ADAL" clId="{F12426CE-D715-4B44-9675-11FB09EDE882}" dt="2022-03-15T08:50:35.697" v="403" actId="5793"/>
          <ac:spMkLst>
            <pc:docMk/>
            <pc:sldMk cId="1701272261" sldId="257"/>
            <ac:spMk id="3" creationId="{90AC446F-4CCF-4040-98B5-D629E72C6432}"/>
          </ac:spMkLst>
        </pc:spChg>
        <pc:spChg chg="mod">
          <ac:chgData name="Zimáček Tomáš" userId="9d41dccd-2e98-4a15-a25d-d92fa426e77f" providerId="ADAL" clId="{F12426CE-D715-4B44-9675-11FB09EDE882}" dt="2022-03-15T08:45:52.509" v="203" actId="27636"/>
          <ac:spMkLst>
            <pc:docMk/>
            <pc:sldMk cId="1701272261" sldId="257"/>
            <ac:spMk id="4" creationId="{1B37A1BB-E573-BE45-B73F-5CCF5CD016E5}"/>
          </ac:spMkLst>
        </pc:spChg>
      </pc:sldChg>
      <pc:sldChg chg="modSp mod">
        <pc:chgData name="Zimáček Tomáš" userId="9d41dccd-2e98-4a15-a25d-d92fa426e77f" providerId="ADAL" clId="{F12426CE-D715-4B44-9675-11FB09EDE882}" dt="2022-03-15T08:44:00.906" v="178" actId="27636"/>
        <pc:sldMkLst>
          <pc:docMk/>
          <pc:sldMk cId="2843767333" sldId="258"/>
        </pc:sldMkLst>
        <pc:spChg chg="mod">
          <ac:chgData name="Zimáček Tomáš" userId="9d41dccd-2e98-4a15-a25d-d92fa426e77f" providerId="ADAL" clId="{F12426CE-D715-4B44-9675-11FB09EDE882}" dt="2022-03-15T08:44:00.906" v="178" actId="27636"/>
          <ac:spMkLst>
            <pc:docMk/>
            <pc:sldMk cId="2843767333" sldId="258"/>
            <ac:spMk id="2" creationId="{CBD21DD6-1D19-C646-8A9D-40DF9E8A5024}"/>
          </ac:spMkLst>
        </pc:spChg>
      </pc:sldChg>
      <pc:sldChg chg="modSp mod">
        <pc:chgData name="Zimáček Tomáš" userId="9d41dccd-2e98-4a15-a25d-d92fa426e77f" providerId="ADAL" clId="{F12426CE-D715-4B44-9675-11FB09EDE882}" dt="2022-03-15T08:58:56.718" v="598" actId="948"/>
        <pc:sldMkLst>
          <pc:docMk/>
          <pc:sldMk cId="4193525154" sldId="259"/>
        </pc:sldMkLst>
        <pc:spChg chg="mod">
          <ac:chgData name="Zimáček Tomáš" userId="9d41dccd-2e98-4a15-a25d-d92fa426e77f" providerId="ADAL" clId="{F12426CE-D715-4B44-9675-11FB09EDE882}" dt="2022-03-15T08:58:56.718" v="598" actId="948"/>
          <ac:spMkLst>
            <pc:docMk/>
            <pc:sldMk cId="4193525154" sldId="259"/>
            <ac:spMk id="2" creationId="{AE9F03A2-F4C6-C54A-A5C4-2CF1BB5DB16E}"/>
          </ac:spMkLst>
        </pc:spChg>
        <pc:spChg chg="mod">
          <ac:chgData name="Zimáček Tomáš" userId="9d41dccd-2e98-4a15-a25d-d92fa426e77f" providerId="ADAL" clId="{F12426CE-D715-4B44-9675-11FB09EDE882}" dt="2022-03-15T08:51:00.027" v="437" actId="20577"/>
          <ac:spMkLst>
            <pc:docMk/>
            <pc:sldMk cId="4193525154" sldId="259"/>
            <ac:spMk id="4" creationId="{46D7CB40-7719-2548-8D11-9EEE490D01D8}"/>
          </ac:spMkLst>
        </pc:spChg>
      </pc:sldChg>
      <pc:sldChg chg="modSp del mod">
        <pc:chgData name="Zimáček Tomáš" userId="9d41dccd-2e98-4a15-a25d-d92fa426e77f" providerId="ADAL" clId="{F12426CE-D715-4B44-9675-11FB09EDE882}" dt="2022-03-15T08:46:14.246" v="204" actId="2696"/>
        <pc:sldMkLst>
          <pc:docMk/>
          <pc:sldMk cId="3089584941" sldId="260"/>
        </pc:sldMkLst>
        <pc:spChg chg="mod">
          <ac:chgData name="Zimáček Tomáš" userId="9d41dccd-2e98-4a15-a25d-d92fa426e77f" providerId="ADAL" clId="{F12426CE-D715-4B44-9675-11FB09EDE882}" dt="2022-03-15T08:43:02.962" v="135" actId="14100"/>
          <ac:spMkLst>
            <pc:docMk/>
            <pc:sldMk cId="3089584941" sldId="260"/>
            <ac:spMk id="4" creationId="{8515BD68-5AA6-8E4D-971C-4E130D2645D5}"/>
          </ac:spMkLst>
        </pc:spChg>
      </pc:sldChg>
      <pc:sldChg chg="modSp mod">
        <pc:chgData name="Zimáček Tomáš" userId="9d41dccd-2e98-4a15-a25d-d92fa426e77f" providerId="ADAL" clId="{F12426CE-D715-4B44-9675-11FB09EDE882}" dt="2022-03-15T09:02:37.970" v="701" actId="5793"/>
        <pc:sldMkLst>
          <pc:docMk/>
          <pc:sldMk cId="1308633698" sldId="261"/>
        </pc:sldMkLst>
        <pc:spChg chg="mod">
          <ac:chgData name="Zimáček Tomáš" userId="9d41dccd-2e98-4a15-a25d-d92fa426e77f" providerId="ADAL" clId="{F12426CE-D715-4B44-9675-11FB09EDE882}" dt="2022-03-15T09:02:37.970" v="701" actId="5793"/>
          <ac:spMkLst>
            <pc:docMk/>
            <pc:sldMk cId="1308633698" sldId="261"/>
            <ac:spMk id="2" creationId="{AE9F03A2-F4C6-C54A-A5C4-2CF1BB5DB16E}"/>
          </ac:spMkLst>
        </pc:spChg>
        <pc:spChg chg="mod">
          <ac:chgData name="Zimáček Tomáš" userId="9d41dccd-2e98-4a15-a25d-d92fa426e77f" providerId="ADAL" clId="{F12426CE-D715-4B44-9675-11FB09EDE882}" dt="2022-03-15T08:54:42.066" v="507" actId="20577"/>
          <ac:spMkLst>
            <pc:docMk/>
            <pc:sldMk cId="1308633698" sldId="261"/>
            <ac:spMk id="4" creationId="{46D7CB40-7719-2548-8D11-9EEE490D01D8}"/>
          </ac:spMkLst>
        </pc:spChg>
      </pc:sldChg>
      <pc:sldChg chg="modSp del mod">
        <pc:chgData name="Zimáček Tomáš" userId="9d41dccd-2e98-4a15-a25d-d92fa426e77f" providerId="ADAL" clId="{F12426CE-D715-4B44-9675-11FB09EDE882}" dt="2022-03-15T08:44:15.346" v="179" actId="2696"/>
        <pc:sldMkLst>
          <pc:docMk/>
          <pc:sldMk cId="3174815548" sldId="262"/>
        </pc:sldMkLst>
        <pc:spChg chg="mod">
          <ac:chgData name="Zimáček Tomáš" userId="9d41dccd-2e98-4a15-a25d-d92fa426e77f" providerId="ADAL" clId="{F12426CE-D715-4B44-9675-11FB09EDE882}" dt="2022-03-15T08:38:30.568" v="49" actId="27636"/>
          <ac:spMkLst>
            <pc:docMk/>
            <pc:sldMk cId="3174815548" sldId="262"/>
            <ac:spMk id="2" creationId="{AE9F03A2-F4C6-C54A-A5C4-2CF1BB5DB16E}"/>
          </ac:spMkLst>
        </pc:spChg>
        <pc:spChg chg="mod">
          <ac:chgData name="Zimáček Tomáš" userId="9d41dccd-2e98-4a15-a25d-d92fa426e77f" providerId="ADAL" clId="{F12426CE-D715-4B44-9675-11FB09EDE882}" dt="2022-03-15T08:41:58.286" v="109" actId="20577"/>
          <ac:spMkLst>
            <pc:docMk/>
            <pc:sldMk cId="3174815548" sldId="262"/>
            <ac:spMk id="4" creationId="{46D7CB40-7719-2548-8D11-9EEE490D01D8}"/>
          </ac:spMkLst>
        </pc:spChg>
      </pc:sldChg>
      <pc:sldChg chg="modSp mod">
        <pc:chgData name="Zimáček Tomáš" userId="9d41dccd-2e98-4a15-a25d-d92fa426e77f" providerId="ADAL" clId="{F12426CE-D715-4B44-9675-11FB09EDE882}" dt="2022-03-15T09:02:07.994" v="679" actId="20577"/>
        <pc:sldMkLst>
          <pc:docMk/>
          <pc:sldMk cId="574807206" sldId="265"/>
        </pc:sldMkLst>
        <pc:spChg chg="mod">
          <ac:chgData name="Zimáček Tomáš" userId="9d41dccd-2e98-4a15-a25d-d92fa426e77f" providerId="ADAL" clId="{F12426CE-D715-4B44-9675-11FB09EDE882}" dt="2022-03-15T09:01:42.317" v="639" actId="20577"/>
          <ac:spMkLst>
            <pc:docMk/>
            <pc:sldMk cId="574807206" sldId="265"/>
            <ac:spMk id="2" creationId="{519D5C61-0409-8840-84F5-9858E55C04A9}"/>
          </ac:spMkLst>
        </pc:spChg>
        <pc:spChg chg="mod">
          <ac:chgData name="Zimáček Tomáš" userId="9d41dccd-2e98-4a15-a25d-d92fa426e77f" providerId="ADAL" clId="{F12426CE-D715-4B44-9675-11FB09EDE882}" dt="2022-03-15T09:01:09.569" v="611" actId="20577"/>
          <ac:spMkLst>
            <pc:docMk/>
            <pc:sldMk cId="574807206" sldId="265"/>
            <ac:spMk id="4" creationId="{0BB1690C-AAC7-F342-88F3-6582FEDBB0FE}"/>
          </ac:spMkLst>
        </pc:spChg>
        <pc:graphicFrameChg chg="modGraphic">
          <ac:chgData name="Zimáček Tomáš" userId="9d41dccd-2e98-4a15-a25d-d92fa426e77f" providerId="ADAL" clId="{F12426CE-D715-4B44-9675-11FB09EDE882}" dt="2022-03-15T09:02:07.994" v="679" actId="20577"/>
          <ac:graphicFrameMkLst>
            <pc:docMk/>
            <pc:sldMk cId="574807206" sldId="265"/>
            <ac:graphicFrameMk id="6" creationId="{B816EDED-89AB-1245-99C5-88DB7F51425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6DCAC-CE6C-F34D-BB40-15ED19D929C0}" type="datetimeFigureOut">
              <a:rPr lang="cs-CZ" smtClean="0"/>
              <a:t>12.04.2023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DD35B-1E30-6B4F-BA7A-178A1A8012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58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288479-C83F-D340-AC78-BAEA2E3FC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406400"/>
            <a:ext cx="9144000" cy="30226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B8C09E-EFCA-AB4C-BA83-68F103555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E9F0EB4-8389-0C47-86B2-1847372CE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A75BC3-4017-C342-A2A7-3958F6DBC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803EF-32E5-1145-A509-F7994F4EDF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1651C8-0589-0A4E-A648-43E7970689D8}" type="datetime1">
              <a:rPr lang="cs-CZ" smtClean="0"/>
              <a:t>12.04.2023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D0D550-6A80-2244-AA4F-0A3275A4A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F316BE-2998-1E4A-83A9-D9050107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62E07EA-F260-7549-976E-B5A77B1A6F8B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8936CAC-5922-E64E-B61E-0EBB8C2FF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3017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erečný slide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5CC4AAD7-5472-9243-9B53-33AAA4C37C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406400"/>
            <a:ext cx="9144000" cy="30226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sz="96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AAF84FE4-A791-154D-8D89-7AE14B2F0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4736873"/>
            <a:ext cx="9144000" cy="1655762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lnSpc>
                <a:spcPct val="60000"/>
              </a:lnSpc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Krajský úřad ZK</a:t>
            </a:r>
          </a:p>
          <a:p>
            <a:r>
              <a:rPr lang="cs-CZ" dirty="0"/>
              <a:t>Třída Tomáše Bati 21</a:t>
            </a:r>
          </a:p>
          <a:p>
            <a:r>
              <a:rPr lang="cs-CZ" dirty="0"/>
              <a:t>Zlín 761 90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34A837E-901A-C645-93E3-46FC598A6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60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A8EB467B-1B72-0844-8B4A-9B97214D320E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D2B99-8320-C74A-A004-6A87A98F4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16D43F-5937-FB4B-BEE5-73342504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2026" y="6111875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298322F3-296F-D94B-BA69-5E3C08C45827}" type="datetime1">
              <a:rPr lang="cs-CZ" smtClean="0"/>
              <a:pPr/>
              <a:t>12.04.2023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6DB1C5-5CB2-4642-83AF-2F13EDC3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02600"/>
            <a:ext cx="4114800" cy="36512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B7E0B1-A765-BD4B-88A5-DD684EA5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5951387"/>
            <a:ext cx="2743200" cy="525613"/>
          </a:xfrm>
          <a:prstGeom prst="rect">
            <a:avLst/>
          </a:prstGeom>
        </p:spPr>
        <p:txBody>
          <a:bodyPr anchor="b"/>
          <a:lstStyle>
            <a:lvl1pPr>
              <a:defRPr sz="4000" b="0" i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B0A28088-5B5E-0D49-8009-650A01CA5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414610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FF8C54-ADC3-FB41-8FA8-5442DAA0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CA4094-DA60-0047-89AF-3ECD26EBCBC6}" type="datetime1">
              <a:rPr lang="cs-CZ" smtClean="0"/>
              <a:t>12.04.2023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99A2F4-445F-3B40-9D23-8AB4D4FE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D341A6C-DE7B-3344-BDB9-8EFB14028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406400"/>
            <a:ext cx="5150126" cy="30226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1" i="0" spc="50" baseline="0">
                <a:latin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D7C209FA-AB6E-2841-B554-164C048ED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563562"/>
            <a:ext cx="5150126" cy="16557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0" i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9D1F263-5082-D040-8558-9E708E7123C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96000" y="580541"/>
            <a:ext cx="5499652" cy="563878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Wingdings" pitchFamily="2" charset="2"/>
              <a:buNone/>
              <a:defRPr b="0" i="1">
                <a:latin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b="0" i="1" dirty="0">
                <a:latin typeface="Degular" pitchFamily="82" charset="0"/>
              </a:rPr>
              <a:t>zde vložte fotku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40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301C3-EDD8-8443-9B23-624712369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BF2C62-EAA8-FD46-AB0C-AFB46182D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FEBD6D-B94A-4C40-AA98-1C5062D6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44E17-280E-3341-A412-19E1FCCEF808}" type="datetime1">
              <a:rPr lang="cs-CZ" smtClean="0"/>
              <a:t>12.04.2023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001B55-F3D8-B245-916B-3D87F531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B028F9-C99B-2345-BCCE-D5C768B7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F83C6B9-51BF-354A-813E-1E819CCC41A1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A18D240-3BE2-B74D-A516-B0F270362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59856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60D600-9E1D-644E-955C-AB90DEDE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2E7F195-0ECA-5B4E-A9CE-6F805D88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69F282E-870E-E74D-944D-04EE93DED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15EF3A7-92DE-084B-987D-EA3639592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C139B72-6DD2-A340-833A-5DC55CEC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85617-9B28-DF47-BAEC-26C747C8C48A}" type="datetime1">
              <a:rPr lang="cs-CZ" smtClean="0"/>
              <a:t>12.04.2023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01F343-B190-BE48-9F5D-5B2FD4CD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E1B4949-59AC-7B49-9256-34E0F63B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CF809C9-6CD1-224D-B38B-D9054EF10F1C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D4AA426A-68B9-3C47-AFEB-D3AC3F0BF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7690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67392C5-49AE-E548-81A5-FC459F4C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F845A-1646-B040-9BDE-B0949ABAA815}" type="datetime1">
              <a:rPr lang="cs-CZ" smtClean="0"/>
              <a:t>12.04.2023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EE62BF-0652-CC49-B1C6-740D979D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BE27E5-F9AD-FA40-BB59-77DCC9C5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B4FD313-B4A8-0A46-A50D-B31C9DA87A8E}"/>
              </a:ext>
            </a:extLst>
          </p:cNvPr>
          <p:cNvSpPr/>
          <p:nvPr userDrawn="1"/>
        </p:nvSpPr>
        <p:spPr>
          <a:xfrm>
            <a:off x="0" y="0"/>
            <a:ext cx="12192000" cy="131196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1BCA978-992E-9541-9BE1-4AF26B9D85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026" y="367388"/>
            <a:ext cx="11264900" cy="93132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="1" i="0">
                <a:latin typeface="Arial Black" panose="020B0A04020102020204" pitchFamily="34" charset="0"/>
              </a:defRPr>
            </a:lvl1pPr>
          </a:lstStyle>
          <a:p>
            <a:r>
              <a:rPr lang="cs-CZ" sz="400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66573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66500E-7FAE-3947-9DAD-FBA5BC7E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0C0A0B-5067-DE47-AFC8-F97D18BD4B1F}" type="datetime1">
              <a:rPr lang="cs-CZ" smtClean="0"/>
              <a:t>12.04.2023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58ACE9A-9F8E-CA4C-B782-EFD36998E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900C6D-9313-3E4C-B392-797DCC38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97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8F003-A3D3-034D-9720-A29A641D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6C9885-78EF-7E49-B9B7-55A0262D4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B5D9DD-0ECA-C54D-88FB-0C68D8DF3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30A157-10E2-3A41-9082-3C345EC0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7CFD3-BCAB-884C-9D47-4C8AA78F6E8C}" type="datetime1">
              <a:rPr lang="cs-CZ" smtClean="0"/>
              <a:t>12.04.2023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4CFB0E-3ED7-644D-9D3C-61F36A5F5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B83830-1354-2D43-AE7D-380C4FEA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8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E36E-C6D9-964D-B45E-DBD89DD4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5845132-64BF-844A-8C4F-0A043DE08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262657-9F70-6F44-BA53-3669D8E34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32EC5D-74A5-B64D-AAF7-CD3ACB69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5ACCB-DF1B-A540-A5D2-32650422C0FD}" type="datetime1">
              <a:rPr lang="cs-CZ" smtClean="0"/>
              <a:t>12.04.2023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C7E311-A125-DB47-B7CE-65018DAA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CC73E3-49F8-B845-AD36-F5386031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D43A2-98E4-B24E-9228-7624BE346F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74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8BBF5F4-3DF4-D44B-9838-6CB84E6A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5FD67A-23F8-3A4C-8A09-6F2FFDD28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E14E2A-7861-2E4E-AE70-2C50E156B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7EFC59B-10BD-D14D-AB9A-171FF071635D}" type="datetime1">
              <a:rPr lang="cs-CZ" smtClean="0"/>
              <a:pPr/>
              <a:t>12.04.2023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1FCBC8-96E6-C244-ACD4-C5CE32D24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2C4FB4-DF05-094A-A789-D60084923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57D43A2-98E4-B24E-9228-7624BE346F8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15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64F62-C66D-7747-AE1D-B98617324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560" y="960120"/>
            <a:ext cx="10681878" cy="2696613"/>
          </a:xfrm>
        </p:spPr>
        <p:txBody>
          <a:bodyPr anchor="t">
            <a:normAutofit/>
          </a:bodyPr>
          <a:lstStyle/>
          <a:p>
            <a:pPr>
              <a:lnSpc>
                <a:spcPct val="70000"/>
              </a:lnSpc>
            </a:pPr>
            <a:r>
              <a:rPr lang="cs-CZ" dirty="0"/>
              <a:t>PLOŠTINA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2023</a:t>
            </a:r>
            <a:endParaRPr lang="cs-CZ" sz="8800" b="1" spc="50" dirty="0"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B0ABEF9-ECA7-5A40-B7C6-1FD962DE9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437" y="5509395"/>
            <a:ext cx="3042271" cy="8832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96" y="5511472"/>
            <a:ext cx="2522084" cy="8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Po roce 1989 proběhla jako první krok v rámci celkové rehabilitace úprava a doplnění muzejní expozice. Bylo nutné hledat zásadní finanční investice na opravy zchátralých částí areálu, ale také na to, jak příběh Ploštiny vyprávět dalším generacím moderními muzejními prostředky.</a:t>
            </a:r>
          </a:p>
          <a:p>
            <a:pPr algn="ctr"/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/>
          <a:stretch/>
        </p:blipFill>
        <p:spPr>
          <a:xfrm>
            <a:off x="0" y="1297577"/>
            <a:ext cx="12192000" cy="606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80754"/>
            <a:ext cx="11264900" cy="47109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altLang="cs-CZ" sz="3200" b="1" dirty="0"/>
              <a:t>Po roce 1989 – úprava a doplnění expozice v budově čp. 23</a:t>
            </a:r>
          </a:p>
          <a:p>
            <a:pPr marL="0" indent="0">
              <a:buNone/>
            </a:pPr>
            <a:endParaRPr lang="cs-CZ" altLang="cs-CZ" sz="3200" dirty="0"/>
          </a:p>
          <a:p>
            <a:pPr marL="0" indent="0">
              <a:buNone/>
            </a:pPr>
            <a:r>
              <a:rPr lang="cs-CZ" altLang="cs-CZ" sz="3200" b="1" dirty="0" smtClean="0"/>
              <a:t>2008</a:t>
            </a:r>
            <a:r>
              <a:rPr lang="cs-CZ" altLang="cs-CZ" sz="3200" dirty="0" smtClean="0"/>
              <a:t> – oprava dlažby na památníku a odstranění socha partyzána</a:t>
            </a:r>
          </a:p>
          <a:p>
            <a:pPr marL="0" indent="0">
              <a:buNone/>
            </a:pPr>
            <a:r>
              <a:rPr lang="cs-CZ" altLang="cs-CZ" sz="3200" b="1" dirty="0" smtClean="0"/>
              <a:t>2011</a:t>
            </a:r>
            <a:r>
              <a:rPr lang="cs-CZ" altLang="cs-CZ" sz="3200" dirty="0" smtClean="0"/>
              <a:t> </a:t>
            </a:r>
            <a:r>
              <a:rPr lang="cs-CZ" altLang="cs-CZ" sz="3200" dirty="0"/>
              <a:t>– budova čp. 23 doplněna o expozici </a:t>
            </a:r>
            <a:r>
              <a:rPr lang="cs-CZ" altLang="cs-CZ" sz="3200" dirty="0" err="1"/>
              <a:t>pasekářství</a:t>
            </a:r>
            <a:endParaRPr lang="cs-CZ" altLang="cs-CZ" sz="3200" dirty="0"/>
          </a:p>
          <a:p>
            <a:pPr marL="0" indent="0">
              <a:buNone/>
            </a:pPr>
            <a:r>
              <a:rPr lang="cs-CZ" altLang="cs-CZ" sz="3200" b="1" dirty="0"/>
              <a:t>2016 </a:t>
            </a:r>
            <a:r>
              <a:rPr lang="cs-CZ" altLang="cs-CZ" sz="3200" dirty="0"/>
              <a:t>– došlo ke směně budov, Zlínský kraj se stal majitelem budovy čp. 23</a:t>
            </a:r>
          </a:p>
          <a:p>
            <a:pPr marL="0" indent="0">
              <a:buNone/>
            </a:pPr>
            <a:r>
              <a:rPr lang="cs-CZ" altLang="cs-CZ" sz="3200" b="1" dirty="0"/>
              <a:t>2017</a:t>
            </a:r>
            <a:r>
              <a:rPr lang="cs-CZ" altLang="cs-CZ" sz="3200" dirty="0"/>
              <a:t> – podána žádost o dotaci v rámci Integrovaného operačního programu</a:t>
            </a:r>
          </a:p>
          <a:p>
            <a:pPr marL="0" indent="0">
              <a:buNone/>
            </a:pPr>
            <a:r>
              <a:rPr lang="cs-CZ" altLang="cs-CZ" sz="3200" b="1" dirty="0"/>
              <a:t>2019 </a:t>
            </a:r>
            <a:r>
              <a:rPr lang="cs-CZ" altLang="cs-CZ" sz="3200" dirty="0"/>
              <a:t>– žádost o dotaci schválena</a:t>
            </a:r>
          </a:p>
          <a:p>
            <a:pPr marL="0" indent="0">
              <a:buNone/>
            </a:pPr>
            <a:r>
              <a:rPr lang="cs-CZ" altLang="cs-CZ" sz="3200" b="1" dirty="0"/>
              <a:t>2020 </a:t>
            </a:r>
            <a:r>
              <a:rPr lang="cs-CZ" altLang="cs-CZ" sz="3200" dirty="0"/>
              <a:t>– zahájena demolice amfiteátru </a:t>
            </a:r>
          </a:p>
          <a:p>
            <a:pPr marL="0" indent="0">
              <a:buNone/>
            </a:pPr>
            <a:r>
              <a:rPr lang="cs-CZ" altLang="cs-CZ" sz="3200" b="1" dirty="0"/>
              <a:t>2020 </a:t>
            </a:r>
            <a:r>
              <a:rPr lang="cs-CZ" altLang="cs-CZ" sz="3200" dirty="0"/>
              <a:t>– zpracování a odevzdání projektové </a:t>
            </a:r>
            <a:r>
              <a:rPr lang="cs-CZ" altLang="cs-CZ" sz="3200" dirty="0" smtClean="0"/>
              <a:t>dokumentace (firma </a:t>
            </a:r>
            <a:r>
              <a:rPr lang="cs-CZ" altLang="cs-CZ" sz="3200" dirty="0"/>
              <a:t>Art </a:t>
            </a:r>
            <a:r>
              <a:rPr lang="cs-CZ" altLang="cs-CZ" sz="3200" dirty="0" err="1"/>
              <a:t>Consultancy</a:t>
            </a:r>
            <a:r>
              <a:rPr lang="cs-CZ" altLang="cs-CZ" sz="3200" dirty="0"/>
              <a:t> s. r. o.)</a:t>
            </a:r>
          </a:p>
          <a:p>
            <a:pPr marL="0" indent="0">
              <a:buNone/>
            </a:pPr>
            <a:r>
              <a:rPr lang="cs-CZ" altLang="cs-CZ" sz="3200" b="1" dirty="0"/>
              <a:t>říjen 2020 </a:t>
            </a:r>
            <a:r>
              <a:rPr lang="cs-CZ" altLang="cs-CZ" sz="3200" dirty="0"/>
              <a:t>– zahájení stavby firmou </a:t>
            </a:r>
            <a:r>
              <a:rPr lang="cs-CZ" altLang="cs-CZ" sz="3200" dirty="0" err="1"/>
              <a:t>Navláčil</a:t>
            </a:r>
            <a:r>
              <a:rPr lang="cs-CZ" altLang="cs-CZ" sz="3200" dirty="0"/>
              <a:t> stavební firma, s. r. o.</a:t>
            </a:r>
          </a:p>
          <a:p>
            <a:pPr marL="0" indent="0">
              <a:buNone/>
            </a:pPr>
            <a:r>
              <a:rPr lang="cs-CZ" altLang="cs-CZ" sz="3200" b="1" dirty="0"/>
              <a:t>2022 </a:t>
            </a:r>
            <a:r>
              <a:rPr lang="cs-CZ" altLang="cs-CZ" sz="3200" dirty="0"/>
              <a:t>– dokončení stavebních prací</a:t>
            </a:r>
          </a:p>
          <a:p>
            <a:pPr marL="0" indent="0">
              <a:buNone/>
            </a:pPr>
            <a:r>
              <a:rPr lang="cs-CZ" altLang="cs-CZ" sz="3200" b="1" dirty="0"/>
              <a:t>2023</a:t>
            </a:r>
            <a:r>
              <a:rPr lang="cs-CZ" altLang="cs-CZ" sz="3200" dirty="0"/>
              <a:t> – realizace interiérů a expozic firmou </a:t>
            </a:r>
            <a:r>
              <a:rPr lang="cs-CZ" altLang="cs-CZ" sz="3200" dirty="0" err="1"/>
              <a:t>Capacity</a:t>
            </a:r>
            <a:r>
              <a:rPr lang="cs-CZ" altLang="cs-CZ" sz="3200" dirty="0"/>
              <a:t> </a:t>
            </a:r>
            <a:r>
              <a:rPr lang="cs-CZ" altLang="cs-CZ" sz="3200" dirty="0" smtClean="0"/>
              <a:t>Expo, </a:t>
            </a:r>
            <a:r>
              <a:rPr lang="cs-CZ" altLang="cs-CZ" sz="3200" dirty="0"/>
              <a:t>s. r. o.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Časová osa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93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80754"/>
            <a:ext cx="11264900" cy="471090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altLang="cs-CZ" sz="3200" b="1" dirty="0"/>
              <a:t>Nový areál Národního kulturního památníku Ploština tvoří tři části:</a:t>
            </a:r>
            <a:br>
              <a:rPr lang="cs-CZ" altLang="cs-CZ" sz="3200" b="1" dirty="0"/>
            </a:b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/>
              <a:t>- </a:t>
            </a:r>
            <a:r>
              <a:rPr lang="cs-CZ" altLang="cs-CZ" sz="3200" b="1" dirty="0"/>
              <a:t>Návštěvnické centrum</a:t>
            </a:r>
            <a:r>
              <a:rPr lang="cs-CZ" altLang="cs-CZ" sz="3200" dirty="0"/>
              <a:t> v oválné budově, začíná základní linka stálé expozice </a:t>
            </a:r>
            <a:r>
              <a:rPr lang="cs-CZ" altLang="cs-CZ" sz="3200" i="1" dirty="0"/>
              <a:t>Tragédie na Ploštině </a:t>
            </a:r>
            <a:r>
              <a:rPr lang="cs-CZ" altLang="cs-CZ" sz="3200" dirty="0"/>
              <a:t>s příběhem o této </a:t>
            </a:r>
            <a:r>
              <a:rPr lang="cs-CZ" altLang="cs-CZ" sz="3200" dirty="0" err="1"/>
              <a:t>pasekářské</a:t>
            </a:r>
            <a:r>
              <a:rPr lang="cs-CZ" altLang="cs-CZ" sz="3200" dirty="0"/>
              <a:t> osadě </a:t>
            </a:r>
            <a:r>
              <a:rPr lang="cs-CZ" altLang="cs-CZ" sz="3200" dirty="0" smtClean="0"/>
              <a:t/>
            </a:r>
            <a:br>
              <a:rPr lang="cs-CZ" altLang="cs-CZ" sz="3200" dirty="0" smtClean="0"/>
            </a:br>
            <a:r>
              <a:rPr lang="cs-CZ" altLang="cs-CZ" sz="3200" dirty="0" smtClean="0"/>
              <a:t>a </a:t>
            </a:r>
            <a:r>
              <a:rPr lang="cs-CZ" altLang="cs-CZ" sz="3200" dirty="0"/>
              <a:t>osudových událostech na konci 2. světové </a:t>
            </a:r>
            <a:r>
              <a:rPr lang="cs-CZ" altLang="cs-CZ" sz="3200" dirty="0" smtClean="0"/>
              <a:t>války.</a:t>
            </a: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/>
              <a:t>- </a:t>
            </a:r>
            <a:r>
              <a:rPr lang="cs-CZ" altLang="cs-CZ" sz="3200" b="1" dirty="0"/>
              <a:t>Stavení č.p. 23</a:t>
            </a:r>
            <a:r>
              <a:rPr lang="cs-CZ" altLang="cs-CZ" sz="3200" dirty="0"/>
              <a:t> </a:t>
            </a:r>
            <a:r>
              <a:rPr lang="cs-CZ" altLang="cs-CZ" sz="3200" b="1" dirty="0"/>
              <a:t>s expozicemi Nová Ploština</a:t>
            </a:r>
            <a:r>
              <a:rPr lang="cs-CZ" altLang="cs-CZ" sz="3200" dirty="0"/>
              <a:t>, který byl postaven v rámci nové výstavby na Ploštině po válce. </a:t>
            </a:r>
            <a:r>
              <a:rPr lang="cs-CZ" altLang="cs-CZ" sz="3200" dirty="0" smtClean="0"/>
              <a:t>Příběh </a:t>
            </a:r>
            <a:r>
              <a:rPr lang="cs-CZ" altLang="cs-CZ" sz="3200" dirty="0"/>
              <a:t>Ploštiny tak výstižně ilustruje moderní československé dějiny 2. poloviny 20. století. Nabídku areálu rozšiřují tematické </a:t>
            </a:r>
            <a:r>
              <a:rPr lang="cs-CZ" altLang="cs-CZ" sz="3200" dirty="0" smtClean="0"/>
              <a:t>sezonní </a:t>
            </a:r>
            <a:r>
              <a:rPr lang="cs-CZ" altLang="cs-CZ" sz="3200" dirty="0"/>
              <a:t>výstavy.</a:t>
            </a:r>
            <a:br>
              <a:rPr lang="cs-CZ" altLang="cs-CZ" sz="3200" dirty="0"/>
            </a:b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/>
              <a:t>- </a:t>
            </a:r>
            <a:r>
              <a:rPr lang="cs-CZ" altLang="cs-CZ" sz="3200" b="1" dirty="0"/>
              <a:t>Památník odboje (NKP) </a:t>
            </a:r>
            <a:r>
              <a:rPr lang="cs-CZ" altLang="cs-CZ" sz="3200" dirty="0"/>
              <a:t>od architekta Šebestiána Zelinky, pomník na vrcholu kopce za osadou se stal v roce 1975 oficiálním symbolem uctění památky válečných obětí a partyzánského odboje.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Národní kulturní památník Ploština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141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Moderní expoziční objekt návštěvnického centra se nachází na místě bývalého </a:t>
            </a:r>
          </a:p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amfiteátru. Současná stavba je výjimečná svým technickým řešením.</a:t>
            </a:r>
          </a:p>
          <a:p>
            <a:pPr algn="ctr"/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18861" r="-75" b="5700"/>
          <a:stretch/>
        </p:blipFill>
        <p:spPr>
          <a:xfrm>
            <a:off x="0" y="1271016"/>
            <a:ext cx="12192000" cy="68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384048"/>
            <a:ext cx="12192000" cy="723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Zaoblený objekt bez hran je ponořen do šikmého svahu louky, aby nenarušoval krajinné prostředí.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6"/>
          <a:stretch/>
        </p:blipFill>
        <p:spPr>
          <a:xfrm>
            <a:off x="0" y="1252728"/>
            <a:ext cx="12192000" cy="72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6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Návštěvnické centrum s interaktivní audiovizuální expozicí Tragédie na Ploštině přibližuje historii a způsob života valašských pasekářů. Vyprávění pokračuje k neblahému zlomu událostí z 19. dubna 1945, kdy došlo k úderu nacistických ozbrojených sil proti zdejší základně partyzánského oddílu.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" t="9762" r="300" b="7100"/>
          <a:stretch/>
        </p:blipFill>
        <p:spPr>
          <a:xfrm>
            <a:off x="-29330" y="1280160"/>
            <a:ext cx="12221330" cy="76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Návštěvnické centrum s novou interaktivní a audiovizuální expozice Tragédie na Ploštině. Nečekaný útok vedl k vypálení jádra </a:t>
            </a:r>
            <a:r>
              <a:rPr lang="cs-CZ" sz="2000" b="0" i="1" dirty="0" err="1">
                <a:latin typeface="Arial" panose="020B0604020202020204" pitchFamily="34" charset="0"/>
                <a:ea typeface="+mn-ea"/>
                <a:cs typeface="+mn-cs"/>
              </a:rPr>
              <a:t>pasekářské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 osady a k usmrcení 28 lidí přímo z Ploštiny, nedalekých </a:t>
            </a:r>
            <a:r>
              <a:rPr lang="cs-CZ" sz="2000" b="0" i="1" dirty="0" err="1">
                <a:latin typeface="Arial" panose="020B0604020202020204" pitchFamily="34" charset="0"/>
                <a:ea typeface="+mn-ea"/>
                <a:cs typeface="+mn-cs"/>
              </a:rPr>
              <a:t>Rylisek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 i z okolních obcí.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8"/>
          <a:stretch/>
        </p:blipFill>
        <p:spPr>
          <a:xfrm>
            <a:off x="0" y="1252727"/>
            <a:ext cx="12192000" cy="59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0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338328"/>
            <a:ext cx="12192000" cy="768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Sugestivní návštěvnické centrum s interaktivní a audiovizuální expozice </a:t>
            </a:r>
            <a:r>
              <a:rPr lang="cs-CZ" sz="2000" i="1" dirty="0">
                <a:latin typeface="Arial" panose="020B0604020202020204" pitchFamily="34" charset="0"/>
                <a:ea typeface="+mn-ea"/>
                <a:cs typeface="+mn-cs"/>
              </a:rPr>
              <a:t>Tragédie na Ploštině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 b="1"/>
          <a:stretch/>
        </p:blipFill>
        <p:spPr>
          <a:xfrm>
            <a:off x="0" y="1289304"/>
            <a:ext cx="12192000" cy="68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 smtClean="0">
                <a:latin typeface="Arial" panose="020B0604020202020204" pitchFamily="34" charset="0"/>
                <a:ea typeface="+mn-ea"/>
                <a:cs typeface="+mn-cs"/>
              </a:rPr>
              <a:t>x</a:t>
            </a:r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"/>
          <a:stretch/>
        </p:blipFill>
        <p:spPr>
          <a:xfrm>
            <a:off x="0" y="-9144"/>
            <a:ext cx="5477256" cy="68671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/>
          <a:stretch/>
        </p:blipFill>
        <p:spPr>
          <a:xfrm>
            <a:off x="5272847" y="0"/>
            <a:ext cx="6919153" cy="1137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3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V nové rekonstrukci stavení čp. 23 se nachází navazující muzejní expozice </a:t>
            </a:r>
          </a:p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s názvem </a:t>
            </a:r>
            <a:r>
              <a:rPr lang="cs-CZ" sz="2000" i="1" dirty="0">
                <a:latin typeface="Arial" panose="020B0604020202020204" pitchFamily="34" charset="0"/>
                <a:ea typeface="+mn-ea"/>
                <a:cs typeface="+mn-cs"/>
              </a:rPr>
              <a:t>Nová Ploština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/>
          <a:stretch/>
        </p:blipFill>
        <p:spPr>
          <a:xfrm>
            <a:off x="0" y="1244284"/>
            <a:ext cx="12192000" cy="87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298713"/>
            <a:ext cx="11264900" cy="53351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altLang="cs-CZ" sz="3200" i="1" dirty="0" smtClean="0"/>
              <a:t>„</a:t>
            </a:r>
            <a:r>
              <a:rPr lang="cs-CZ" altLang="cs-CZ" sz="3200" b="1" i="1" dirty="0" smtClean="0"/>
              <a:t>Pokora</a:t>
            </a:r>
            <a:r>
              <a:rPr lang="cs-CZ" altLang="cs-CZ" sz="3200" b="1" i="1" dirty="0"/>
              <a:t>, </a:t>
            </a:r>
            <a:r>
              <a:rPr lang="cs-CZ" altLang="cs-CZ" sz="3200" b="1" i="1" dirty="0" smtClean="0"/>
              <a:t>úcta</a:t>
            </a:r>
            <a:r>
              <a:rPr lang="cs-CZ" altLang="cs-CZ" sz="3200" b="1" i="1" dirty="0"/>
              <a:t>, </a:t>
            </a:r>
            <a:r>
              <a:rPr lang="cs-CZ" altLang="cs-CZ" sz="3200" b="1" i="1" dirty="0" smtClean="0"/>
              <a:t>smíření, naděje</a:t>
            </a:r>
            <a:r>
              <a:rPr lang="cs-CZ" altLang="cs-CZ" sz="3200" b="1" i="1" dirty="0"/>
              <a:t>. </a:t>
            </a:r>
            <a:r>
              <a:rPr lang="cs-CZ" altLang="cs-CZ" sz="3200" i="1" dirty="0"/>
              <a:t>Pokora k místu, pokora </a:t>
            </a:r>
            <a:r>
              <a:rPr lang="cs-CZ" altLang="cs-CZ" sz="3200" i="1" dirty="0" smtClean="0"/>
              <a:t/>
            </a:r>
            <a:br>
              <a:rPr lang="cs-CZ" altLang="cs-CZ" sz="3200" i="1" dirty="0" smtClean="0"/>
            </a:br>
            <a:r>
              <a:rPr lang="cs-CZ" altLang="cs-CZ" sz="3200" i="1" dirty="0" smtClean="0"/>
              <a:t>k </a:t>
            </a:r>
            <a:r>
              <a:rPr lang="cs-CZ" altLang="cs-CZ" sz="3200" i="1" dirty="0"/>
              <a:t>bolesti a lidské důstojnosti, úcta k památce padlým, památce přeživších </a:t>
            </a:r>
            <a:r>
              <a:rPr lang="cs-CZ" altLang="cs-CZ" sz="3200" i="1" dirty="0" smtClean="0"/>
              <a:t>a </a:t>
            </a:r>
            <a:r>
              <a:rPr lang="cs-CZ" altLang="cs-CZ" sz="3200" i="1" dirty="0"/>
              <a:t>památce síly lidského ducha, schopného překonat bolest. Smíření s místem tragédie, naděje v budoucí život</a:t>
            </a:r>
            <a:r>
              <a:rPr lang="cs-CZ" altLang="cs-CZ" sz="3200" i="1" dirty="0" smtClean="0"/>
              <a:t>, v </a:t>
            </a:r>
            <a:r>
              <a:rPr lang="cs-CZ" altLang="cs-CZ" sz="3200" i="1" dirty="0"/>
              <a:t>němž nebude prostor pro možnost opakování hrůzné minulosti. Zřejmá je taky snaha o to, aby se Ploština stala přirozeným živým místem piety bez apriorního ideologického podtextu </a:t>
            </a:r>
            <a:r>
              <a:rPr lang="cs-CZ" altLang="cs-CZ" sz="3200" i="1" dirty="0" smtClean="0"/>
              <a:t>a </a:t>
            </a:r>
            <a:r>
              <a:rPr lang="cs-CZ" altLang="cs-CZ" sz="3200" i="1" dirty="0"/>
              <a:t>neupřímného patosu.“ </a:t>
            </a:r>
          </a:p>
          <a:p>
            <a:pPr marL="0" indent="0" algn="ctr">
              <a:buNone/>
            </a:pPr>
            <a:r>
              <a:rPr lang="cs-CZ" altLang="cs-CZ" sz="2000" b="1" dirty="0" smtClean="0"/>
              <a:t>libreto </a:t>
            </a:r>
            <a:r>
              <a:rPr lang="cs-CZ" altLang="cs-CZ" sz="2000" b="1" dirty="0"/>
              <a:t>expozice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2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411480"/>
            <a:ext cx="12192000" cy="6956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Snímek z navazující muzejní expozice s názvem </a:t>
            </a:r>
            <a:r>
              <a:rPr lang="cs-CZ" sz="2000" i="1" dirty="0">
                <a:latin typeface="Arial" panose="020B0604020202020204" pitchFamily="34" charset="0"/>
                <a:ea typeface="+mn-ea"/>
                <a:cs typeface="+mn-cs"/>
              </a:rPr>
              <a:t>Nová Ploština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5" name="Obrázek 4" descr="Obsah obrázku text, zeď, interiér, patro&#10;&#10;Popis byl vytvořen automaticky">
            <a:extLst>
              <a:ext uri="{FF2B5EF4-FFF2-40B4-BE49-F238E27FC236}">
                <a16:creationId xmlns:a16="http://schemas.microsoft.com/office/drawing/2014/main" id="{05E35868-5B3E-8DCD-41C1-FA56ECDB8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/>
          <a:stretch/>
        </p:blipFill>
        <p:spPr>
          <a:xfrm>
            <a:off x="0" y="1298447"/>
            <a:ext cx="12192000" cy="86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Rekonstruované prostory budou sloužit k pořádání výstav, animačních, výukových </a:t>
            </a:r>
          </a:p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a dalších programů, včetně příležitostných sympozií, seminářů, konferencí.</a:t>
            </a:r>
          </a:p>
          <a:p>
            <a:pPr algn="ctr"/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12115" r="-7112"/>
          <a:stretch/>
        </p:blipFill>
        <p:spPr>
          <a:xfrm>
            <a:off x="0" y="1298448"/>
            <a:ext cx="13130784" cy="86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i="1" dirty="0">
                <a:latin typeface="Arial" panose="020B0604020202020204" pitchFamily="34" charset="0"/>
                <a:ea typeface="+mn-ea"/>
                <a:cs typeface="+mn-cs"/>
              </a:rPr>
              <a:t>Památník (NKP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) je po kompletním očištění povrchu a ošetření prasklin. Vyvýšené </a:t>
            </a:r>
            <a:r>
              <a:rPr lang="cs-CZ" sz="2000" b="0" i="1" dirty="0" err="1">
                <a:latin typeface="Arial" panose="020B0604020202020204" pitchFamily="34" charset="0"/>
                <a:ea typeface="+mn-ea"/>
                <a:cs typeface="+mn-cs"/>
              </a:rPr>
              <a:t>pochozí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 místo uprostřed památníku je pokryto novou speciální dlažbou, okolí má novou zpevněnou plochu s vyztuženým podložím, původní pískovcová dlažba byla vyměněna za žulovou.</a:t>
            </a:r>
          </a:p>
          <a:p>
            <a:pPr algn="ctr"/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/>
          <a:stretch/>
        </p:blipFill>
        <p:spPr>
          <a:xfrm>
            <a:off x="0" y="1243584"/>
            <a:ext cx="12192000" cy="676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C446F-4CCF-4040-98B5-D629E72C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80754"/>
            <a:ext cx="11264900" cy="4710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3200" b="1" dirty="0" smtClean="0"/>
              <a:t>Dotace </a:t>
            </a:r>
            <a:r>
              <a:rPr lang="cs-CZ" altLang="cs-CZ" sz="3200" b="1" dirty="0"/>
              <a:t>IROP (EU+SR</a:t>
            </a:r>
            <a:r>
              <a:rPr lang="cs-CZ" altLang="cs-CZ" sz="3200" b="1" dirty="0" smtClean="0"/>
              <a:t>):</a:t>
            </a:r>
            <a:r>
              <a:rPr lang="cs-CZ" altLang="cs-CZ" sz="3200" dirty="0" smtClean="0"/>
              <a:t>	108</a:t>
            </a:r>
            <a:r>
              <a:rPr lang="cs-CZ" altLang="cs-CZ" sz="3200" dirty="0"/>
              <a:t> 405 tis. Kč</a:t>
            </a:r>
            <a:br>
              <a:rPr lang="cs-CZ" altLang="cs-CZ" sz="3200" dirty="0"/>
            </a:br>
            <a:r>
              <a:rPr lang="cs-CZ" altLang="cs-CZ" sz="3200" b="1" dirty="0" smtClean="0"/>
              <a:t>Podíl </a:t>
            </a:r>
            <a:r>
              <a:rPr lang="cs-CZ" altLang="cs-CZ" sz="3200" b="1" dirty="0"/>
              <a:t>ZK + </a:t>
            </a:r>
            <a:r>
              <a:rPr lang="cs-CZ" altLang="cs-CZ" sz="3200" b="1" dirty="0" smtClean="0"/>
              <a:t>PO:	</a:t>
            </a:r>
            <a:r>
              <a:rPr lang="cs-CZ" altLang="cs-CZ" sz="3200" dirty="0" smtClean="0"/>
              <a:t>	42</a:t>
            </a:r>
            <a:r>
              <a:rPr lang="cs-CZ" altLang="cs-CZ" sz="3200" dirty="0"/>
              <a:t> 343 tis. Kč</a:t>
            </a:r>
            <a:br>
              <a:rPr lang="cs-CZ" altLang="cs-CZ" sz="3200" dirty="0"/>
            </a:br>
            <a:r>
              <a:rPr lang="cs-CZ" altLang="cs-CZ" sz="3200" b="1" dirty="0" smtClean="0"/>
              <a:t>Celkové náklady:</a:t>
            </a:r>
            <a:r>
              <a:rPr lang="cs-CZ" altLang="cs-CZ" sz="3200" dirty="0" smtClean="0"/>
              <a:t>		150</a:t>
            </a:r>
            <a:r>
              <a:rPr lang="cs-CZ" altLang="cs-CZ" sz="3200" dirty="0"/>
              <a:t> 748 tis. Kč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Náklady na projekt Ploština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33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52FA94F-0539-5D48-AA3C-3C74ED6243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Děkujeme </a:t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76" y="5511472"/>
            <a:ext cx="2620864" cy="91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5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154"/>
            <a:ext cx="12192000" cy="812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6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3"/>
          <a:stretch/>
        </p:blipFill>
        <p:spPr>
          <a:xfrm>
            <a:off x="0" y="1314995"/>
            <a:ext cx="12192000" cy="5560423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25353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 smtClean="0">
                <a:latin typeface="Arial" panose="020B0604020202020204" pitchFamily="34" charset="0"/>
                <a:ea typeface="+mn-ea"/>
                <a:cs typeface="+mn-cs"/>
              </a:rPr>
              <a:t>Obyvatelé Ploštiny při návštěvě kněze, rok 1936. Jediný známý snímek z předválečného období. Neoficiální kronika z obce Drnovice, autor neznámý.</a:t>
            </a:r>
            <a:br>
              <a:rPr lang="cs-CZ" sz="2000" b="0" i="1" dirty="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935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799"/>
            <a:ext cx="12192000" cy="931325"/>
          </a:xfrm>
        </p:spPr>
        <p:txBody>
          <a:bodyPr>
            <a:noAutofit/>
          </a:bodyPr>
          <a:lstStyle/>
          <a:p>
            <a:pPr algn="ctr"/>
            <a:r>
              <a:rPr lang="cs-CZ" sz="2000" b="0" i="1" dirty="0" err="1">
                <a:latin typeface="Arial" panose="020B0604020202020204" pitchFamily="34" charset="0"/>
                <a:ea typeface="+mn-ea"/>
                <a:cs typeface="+mn-cs"/>
              </a:rPr>
              <a:t>Pasekářskou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 osadu Ploština v létě 1944 při svém terénním výzkumu fotograficky zdokumentoval a popsal etnograf Karel </a:t>
            </a:r>
            <a:r>
              <a:rPr lang="cs-CZ" sz="2000" b="0" i="1" dirty="0" err="1">
                <a:latin typeface="Arial" panose="020B0604020202020204" pitchFamily="34" charset="0"/>
                <a:ea typeface="+mn-ea"/>
                <a:cs typeface="+mn-cs"/>
              </a:rPr>
              <a:t>Chotek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 (1881–1967). Jedná se o unikátní sérii 10 fotografií, které zachycují místo před zničením. Jeho snímky jsou cenným svědectvím o životě a stavební kultuře </a:t>
            </a:r>
            <a:r>
              <a:rPr lang="cs-CZ" sz="2000" b="0" i="1" dirty="0" err="1">
                <a:latin typeface="Arial" panose="020B0604020202020204" pitchFamily="34" charset="0"/>
                <a:ea typeface="+mn-ea"/>
                <a:cs typeface="+mn-cs"/>
              </a:rPr>
              <a:t>ploštinských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 pasekářů.</a:t>
            </a:r>
            <a:b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</a:br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9" b="10604"/>
          <a:stretch/>
        </p:blipFill>
        <p:spPr>
          <a:xfrm>
            <a:off x="0" y="1288868"/>
            <a:ext cx="1219200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Podoba Ploštiny po ničivém úderu nacistů v dubnu 1945 s celkem 28 obětmi. Následky vraždění </a:t>
            </a:r>
          </a:p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a zánik života ve své původní podobě dokumentuje série snímků s torzy vypálených chalup, se zbytky topenišť a hospodářských strojů</a:t>
            </a:r>
            <a:r>
              <a:rPr lang="cs-CZ" sz="2000" b="0" i="1" dirty="0" smtClean="0"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2" b="7783"/>
          <a:stretch/>
        </p:blipFill>
        <p:spPr>
          <a:xfrm>
            <a:off x="0" y="1306286"/>
            <a:ext cx="121920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3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Po skončení války se záhy začalo s budováním tzv. Nové Ploštiny - čtyř velkých hospodářských usedlostí pro pozůstalé rodiny. Obydlí byla dokončena v roce 1947. V realitě 50. a začátku 60. let </a:t>
            </a:r>
            <a:r>
              <a:rPr lang="cs-CZ" sz="2000" b="0" i="1" dirty="0" smtClean="0">
                <a:latin typeface="Arial" panose="020B0604020202020204" pitchFamily="34" charset="0"/>
                <a:ea typeface="+mn-ea"/>
                <a:cs typeface="+mn-cs"/>
              </a:rPr>
              <a:t>20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. století si zde rodiny, které většinou ztratily svého příbuzného, zvykaly na nové bydlení a nový život.</a:t>
            </a:r>
          </a:p>
          <a:p>
            <a:pPr algn="ctr"/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6"/>
          <a:stretch/>
        </p:blipFill>
        <p:spPr>
          <a:xfrm>
            <a:off x="0" y="1314994"/>
            <a:ext cx="12192000" cy="800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7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V roce 1975 získala Ploština nový architektonický symbol v podobě </a:t>
            </a:r>
            <a:r>
              <a:rPr lang="cs-CZ" sz="2000" b="0" i="1" dirty="0" err="1">
                <a:latin typeface="Arial" panose="020B0604020202020204" pitchFamily="34" charset="0"/>
                <a:ea typeface="+mn-ea"/>
                <a:cs typeface="+mn-cs"/>
              </a:rPr>
              <a:t>brutalistního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cs-CZ" sz="2000" b="0" i="1" dirty="0" smtClean="0">
                <a:latin typeface="Arial" panose="020B0604020202020204" pitchFamily="34" charset="0"/>
                <a:ea typeface="+mn-ea"/>
                <a:cs typeface="+mn-cs"/>
              </a:rPr>
              <a:t>památníku 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(NKP) od zlínského architekta Šebestiána Zeliny </a:t>
            </a:r>
            <a:r>
              <a:rPr lang="cs-CZ" sz="2000" b="0" i="1" dirty="0" smtClean="0">
                <a:latin typeface="Arial" panose="020B0604020202020204" pitchFamily="34" charset="0"/>
                <a:ea typeface="+mn-ea"/>
                <a:cs typeface="+mn-cs"/>
              </a:rPr>
              <a:t>(brutalismus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 je moderní architektonický styl s vrcholem v letech 1954–1970. Název vychází z </a:t>
            </a:r>
            <a:r>
              <a:rPr lang="cs-CZ" sz="2000" b="0" i="1" dirty="0" smtClean="0">
                <a:latin typeface="Arial" panose="020B0604020202020204" pitchFamily="34" charset="0"/>
                <a:ea typeface="+mn-ea"/>
                <a:cs typeface="+mn-cs"/>
              </a:rPr>
              <a:t>francouzského </a:t>
            </a:r>
            <a:r>
              <a:rPr lang="cs-CZ" sz="2000" b="0" i="1" dirty="0" err="1">
                <a:latin typeface="Arial" panose="020B0604020202020204" pitchFamily="34" charset="0"/>
                <a:ea typeface="+mn-ea"/>
                <a:cs typeface="+mn-cs"/>
              </a:rPr>
              <a:t>brut-béton</a:t>
            </a:r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 („drsný beton</a:t>
            </a:r>
            <a:r>
              <a:rPr lang="cs-CZ" sz="2000" b="0" i="1" dirty="0" smtClean="0">
                <a:latin typeface="Arial" panose="020B0604020202020204" pitchFamily="34" charset="0"/>
                <a:ea typeface="+mn-ea"/>
                <a:cs typeface="+mn-cs"/>
              </a:rPr>
              <a:t>“)).</a:t>
            </a:r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3" b="1739"/>
          <a:stretch/>
        </p:blipFill>
        <p:spPr>
          <a:xfrm>
            <a:off x="0" y="1297576"/>
            <a:ext cx="12192000" cy="690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E9F03A2-F4C6-C54A-A5C4-2CF1BB5D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26" y="1679353"/>
            <a:ext cx="11264900" cy="46002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dirty="0" smtClean="0"/>
          </a:p>
          <a:p>
            <a:pPr marL="0" lvl="0" indent="0">
              <a:buNone/>
            </a:pPr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46D7CB40-7719-2548-8D11-9EEE490D01D8}"/>
              </a:ext>
            </a:extLst>
          </p:cNvPr>
          <p:cNvSpPr txBox="1">
            <a:spLocks/>
          </p:cNvSpPr>
          <p:nvPr/>
        </p:nvSpPr>
        <p:spPr>
          <a:xfrm>
            <a:off x="0" y="175799"/>
            <a:ext cx="12192000" cy="9313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V roce 1984 byl postaven přírodní amfiteátr. Obě stavby se staly kulisou pro řadu </a:t>
            </a:r>
          </a:p>
          <a:p>
            <a:pPr algn="ctr"/>
            <a:r>
              <a:rPr lang="cs-CZ" sz="2000" b="0" i="1" dirty="0">
                <a:latin typeface="Arial" panose="020B0604020202020204" pitchFamily="34" charset="0"/>
                <a:ea typeface="+mn-ea"/>
                <a:cs typeface="+mn-cs"/>
              </a:rPr>
              <a:t>nejrůznějších akcí poplatných tehdejšímu komunistickému režimu.</a:t>
            </a:r>
          </a:p>
          <a:p>
            <a:pPr algn="ctr"/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  <a:p>
            <a:pPr algn="ctr"/>
            <a:endParaRPr lang="cs-CZ" sz="2000" b="0" i="1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1"/>
          <a:stretch/>
        </p:blipFill>
        <p:spPr>
          <a:xfrm>
            <a:off x="0" y="1271451"/>
            <a:ext cx="12192000" cy="58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927</Words>
  <Application>Microsoft Office PowerPoint</Application>
  <PresentationFormat>Širokoúhlá obrazovka</PresentationFormat>
  <Paragraphs>43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Degular</vt:lpstr>
      <vt:lpstr>Wingdings</vt:lpstr>
      <vt:lpstr>Motiv Office</vt:lpstr>
      <vt:lpstr>PLOŠTINA  2023</vt:lpstr>
      <vt:lpstr>Prezentace aplikace PowerPoint</vt:lpstr>
      <vt:lpstr>Prezentace aplikace PowerPoint</vt:lpstr>
      <vt:lpstr>Prezentace aplikace PowerPoint</vt:lpstr>
      <vt:lpstr>Pasekářskou osadu Ploština v létě 1944 při svém terénním výzkumu fotograficky zdokumentoval a popsal etnograf Karel Chotek (1881–1967). Jedná se o unikátní sérii 10 fotografií, které zachycují místo před zničením. Jeho snímky jsou cenným svědectvím o životě a stavební kultuře ploštinských pasekářů.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Časová osa </vt:lpstr>
      <vt:lpstr>Národní kulturní památník Ploština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Náklady na projekt Ploština </vt:lpstr>
      <vt:lpstr>Děkujeme 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Zajištění veřejné dopravy ZK od 15.12.2019</dc:title>
  <dc:creator>Quang Milan Nguyen</dc:creator>
  <cp:lastModifiedBy>Ličková Soňa</cp:lastModifiedBy>
  <cp:revision>50</cp:revision>
  <dcterms:created xsi:type="dcterms:W3CDTF">2021-08-21T22:30:26Z</dcterms:created>
  <dcterms:modified xsi:type="dcterms:W3CDTF">2023-04-12T07:53:17Z</dcterms:modified>
</cp:coreProperties>
</file>